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50" r:id="rId1"/>
  </p:sldMasterIdLst>
  <p:sldIdLst>
    <p:sldId id="275" r:id="rId2"/>
    <p:sldId id="257" r:id="rId3"/>
    <p:sldId id="260" r:id="rId4"/>
    <p:sldId id="282" r:id="rId5"/>
    <p:sldId id="281" r:id="rId6"/>
    <p:sldId id="283" r:id="rId7"/>
    <p:sldId id="285" r:id="rId8"/>
    <p:sldId id="284" r:id="rId9"/>
  </p:sldIdLst>
  <p:sldSz cx="9144000" cy="5145088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-658" y="-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pieChart>
        <c:varyColors val="1"/>
        <c:firstSliceAng val="0"/>
      </c:pie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итул раздела">
  <p:cSld name="Титул раздела">
    <p:bg>
      <p:bgPr>
        <a:blipFill>
          <a:blip r:embed="rId2" cstate="print">
            <a:alphaModFix/>
          </a:blip>
          <a:stretch>
            <a:fillRect/>
          </a:stretch>
        </a:blipFill>
        <a:effectLst/>
      </p:bgPr>
    </p:bg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1345379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итул раздела">
  <p:cSld name="1_Титул раздела">
    <p:bg>
      <p:bgPr>
        <a:blipFill>
          <a:blip r:embed="rId2" cstate="print">
            <a:alphaModFix/>
          </a:blip>
          <a:stretch>
            <a:fillRect/>
          </a:stretch>
        </a:blipFill>
        <a:effectLst/>
      </p:bgPr>
    </p:bg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141299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итульный слайд">
  <p:cSld name="Титульный слайд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518998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Базовый слайд">
  <p:cSld name="Базовый слайд">
    <p:bg>
      <p:bgPr>
        <a:blipFill>
          <a:blip r:embed="rId2" cstate="print">
            <a:alphaModFix/>
          </a:blip>
          <a:stretch>
            <a:fillRect/>
          </a:stretch>
        </a:blipFill>
        <a:effectLst/>
      </p:bgPr>
    </p:bg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2325718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1514"/>
            <a:ext cx="8520600" cy="84206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 b="0" i="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r>
              <a:rPr lang="ru-RU"/>
              <a:t>Образец заголовка</a:t>
            </a:r>
            <a:endParaRPr dirty="0"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4656"/>
            <a:ext cx="548700" cy="393722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 b="0" i="0"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 dirty="0"/>
          </a:p>
        </p:txBody>
      </p:sp>
    </p:spTree>
    <p:extLst>
      <p:ext uri="{BB962C8B-B14F-4D97-AF65-F5344CB8AC3E}">
        <p14:creationId xmlns="" xmlns:p14="http://schemas.microsoft.com/office/powerpoint/2010/main" val="4238973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4135523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8" cstate="print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4249340557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</p:sldLayoutIdLst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Fedra Sans Pro Book" panose="020B0403040000020004" pitchFamily="34" charset="0"/>
          <a:ea typeface="Fedra Sans Pro Book" panose="020B0403040000020004" pitchFamily="34" charset="0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Fedra Sans Pro Book" panose="020B0403040000020004" pitchFamily="34" charset="0"/>
          <a:ea typeface="Fedra Sans Pro Book" panose="020B0403040000020004" pitchFamily="34" charset="0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285" y="1042128"/>
            <a:ext cx="8520600" cy="746853"/>
          </a:xfrm>
        </p:spPr>
        <p:txBody>
          <a:bodyPr/>
          <a:lstStyle/>
          <a:p>
            <a:r>
              <a:rPr lang="ru-RU" sz="4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Концепция педагогического проекта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722375" y="3356107"/>
            <a:ext cx="5419021" cy="1188720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/>
          <a:p>
            <a:pPr marL="0" marR="0" indent="0">
              <a:lnSpc>
                <a:spcPct val="95000"/>
              </a:lnSpc>
            </a:pPr>
            <a:endParaRPr lang="ru" sz="2100" dirty="0">
              <a:solidFill>
                <a:srgbClr val="FFFFFF"/>
              </a:solidFill>
              <a:latin typeface="Tahoma"/>
            </a:endParaRPr>
          </a:p>
          <a:p>
            <a:pPr marL="0" marR="0" indent="0">
              <a:lnSpc>
                <a:spcPct val="95000"/>
              </a:lnSpc>
            </a:pPr>
            <a:endParaRPr lang="ru" sz="2100" dirty="0">
              <a:solidFill>
                <a:srgbClr val="FFFFFF"/>
              </a:solidFill>
              <a:latin typeface="Tahoma"/>
            </a:endParaRPr>
          </a:p>
          <a:p>
            <a:pPr marL="0" marR="0" indent="0">
              <a:lnSpc>
                <a:spcPct val="95000"/>
              </a:lnSpc>
            </a:pPr>
            <a:r>
              <a:rPr lang="ru" sz="2100" dirty="0">
                <a:solidFill>
                  <a:srgbClr val="FFFFFF"/>
                </a:solidFill>
                <a:latin typeface="Tahoma"/>
              </a:rPr>
              <a:t>АВТОР: МБДОУ д/с № 23, г. Зеленогорск</a:t>
            </a:r>
          </a:p>
          <a:p>
            <a:pPr marL="0" marR="0" indent="0">
              <a:lnSpc>
                <a:spcPct val="95000"/>
              </a:lnSpc>
            </a:pPr>
            <a:r>
              <a:rPr lang="ru" sz="2100" dirty="0">
                <a:solidFill>
                  <a:srgbClr val="FFFFFF"/>
                </a:solidFill>
                <a:latin typeface="Tahoma"/>
              </a:rPr>
              <a:t>Головатая А.С. воспитатель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257843" y="4472454"/>
            <a:ext cx="1732068" cy="417316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/>
          <a:p>
            <a:pPr marL="0" marR="0" indent="0" algn="ctr">
              <a:lnSpc>
                <a:spcPct val="93000"/>
              </a:lnSpc>
            </a:pPr>
            <a:r>
              <a:rPr lang="ru" sz="1900" dirty="0">
                <a:solidFill>
                  <a:srgbClr val="FFFFFF"/>
                </a:solidFill>
                <a:latin typeface="Tahoma"/>
              </a:rPr>
              <a:t>06.06.2023г.</a:t>
            </a:r>
          </a:p>
        </p:txBody>
      </p:sp>
    </p:spTree>
    <p:extLst>
      <p:ext uri="{BB962C8B-B14F-4D97-AF65-F5344CB8AC3E}">
        <p14:creationId xmlns="" xmlns:p14="http://schemas.microsoft.com/office/powerpoint/2010/main" val="32809163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99944" y="301752"/>
            <a:ext cx="1609344" cy="24079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marL="0" marR="0" indent="0"/>
            <a:r>
              <a:rPr lang="ru" sz="850" dirty="0">
                <a:solidFill>
                  <a:srgbClr val="605F5E"/>
                </a:solidFill>
                <a:latin typeface="Tahoma"/>
              </a:rPr>
              <a:t>ПРОГРАММА ПО РАЗВИТИЮ</a:t>
            </a:r>
          </a:p>
          <a:p>
            <a:pPr marL="0" marR="0" indent="0">
              <a:lnSpc>
                <a:spcPct val="84000"/>
              </a:lnSpc>
            </a:pPr>
            <a:r>
              <a:rPr lang="ru" sz="850" dirty="0">
                <a:solidFill>
                  <a:srgbClr val="605F5E"/>
                </a:solidFill>
                <a:latin typeface="Tahoma"/>
              </a:rPr>
              <a:t>ЛИЧНОСТНОГО ПОТЕНЦИАЛА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791456" y="301752"/>
            <a:ext cx="2139696" cy="24688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marL="0" marR="0" indent="0">
              <a:lnSpc>
                <a:spcPct val="84000"/>
              </a:lnSpc>
            </a:pPr>
            <a:r>
              <a:rPr lang="ru" sz="850">
                <a:solidFill>
                  <a:srgbClr val="605F5E"/>
                </a:solidFill>
                <a:latin typeface="Tahoma"/>
              </a:rPr>
              <a:t>ППК«Управление созданием личностноразвивающей образовательной среды»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744712" y="612648"/>
            <a:ext cx="399288" cy="402336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marL="0" marR="0" indent="0" algn="just"/>
            <a:r>
              <a:rPr lang="ru" sz="3800">
                <a:solidFill>
                  <a:srgbClr val="324956"/>
                </a:solidFill>
                <a:latin typeface="Arial"/>
              </a:rPr>
              <a:t>X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521951" y="924261"/>
            <a:ext cx="4166616" cy="335280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/>
          <a:p>
            <a:pPr marL="0" marR="0" indent="0" algn="ctr"/>
            <a:r>
              <a:rPr lang="ru" sz="3000" dirty="0">
                <a:solidFill>
                  <a:srgbClr val="00642D"/>
                </a:solidFill>
                <a:latin typeface="Tahoma"/>
              </a:rPr>
              <a:t>НАЗВАНИЕ УПРАВЛЕНЧЕСКОГО ПРОЕКТА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771728" y="1722586"/>
            <a:ext cx="7623959" cy="1874520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/>
          <a:p>
            <a:pPr marL="0" marR="0" indent="0" algn="ctr">
              <a:lnSpc>
                <a:spcPct val="105000"/>
              </a:lnSpc>
            </a:pPr>
            <a:r>
              <a:rPr lang="ru" sz="2400" b="1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" sz="2400" dirty="0">
                <a:latin typeface="Times New Roman" pitchFamily="18" charset="0"/>
                <a:cs typeface="Times New Roman" pitchFamily="18" charset="0"/>
              </a:rPr>
              <a:t>оддержка </a:t>
            </a:r>
            <a:r>
              <a:rPr lang="ru" sz="2400" b="1" dirty="0"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ru" sz="2400" dirty="0">
                <a:latin typeface="Times New Roman" pitchFamily="18" charset="0"/>
                <a:cs typeface="Times New Roman" pitchFamily="18" charset="0"/>
              </a:rPr>
              <a:t>ичностного </a:t>
            </a:r>
            <a:r>
              <a:rPr lang="ru" sz="2400" b="1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" sz="2400" dirty="0">
                <a:latin typeface="Times New Roman" pitchFamily="18" charset="0"/>
                <a:cs typeface="Times New Roman" pitchFamily="18" charset="0"/>
              </a:rPr>
              <a:t>отенциала </a:t>
            </a:r>
            <a:r>
              <a:rPr lang="ru" sz="2400" b="1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" sz="2400" dirty="0">
                <a:latin typeface="Times New Roman" pitchFamily="18" charset="0"/>
                <a:cs typeface="Times New Roman" pitchFamily="18" charset="0"/>
              </a:rPr>
              <a:t>едагогов, способствующая созданию ЛРОС МБДОУ д/с № 23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183880" y="149352"/>
            <a:ext cx="435864" cy="14935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marL="0" marR="0" indent="0"/>
            <a:r>
              <a:rPr lang="ru" sz="450" b="1">
                <a:solidFill>
                  <a:srgbClr val="898685"/>
                </a:solidFill>
                <a:latin typeface="Arial"/>
              </a:rPr>
              <a:t>московский</a:t>
            </a:r>
          </a:p>
          <a:p>
            <a:pPr marL="0" marR="0" indent="0"/>
            <a:r>
              <a:rPr lang="ru" sz="450" b="1">
                <a:solidFill>
                  <a:srgbClr val="898685"/>
                </a:solidFill>
                <a:latin typeface="Arial"/>
              </a:rPr>
              <a:t>ГОРОДСКОЙ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94360" y="137160"/>
            <a:ext cx="554736" cy="23164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marL="0" marR="0" indent="0"/>
            <a:r>
              <a:rPr lang="ru" sz="600">
                <a:solidFill>
                  <a:srgbClr val="737271"/>
                </a:solidFill>
                <a:latin typeface="Arial"/>
              </a:rPr>
              <a:t>ВКЛАД </a:t>
            </a:r>
            <a:r>
              <a:rPr lang="en-US" sz="600">
                <a:solidFill>
                  <a:srgbClr val="74A084"/>
                </a:solidFill>
                <a:latin typeface="Arial"/>
              </a:rPr>
              <a:t>cupc</a:t>
            </a:r>
          </a:p>
          <a:p>
            <a:pPr marL="0" marR="0" indent="0">
              <a:lnSpc>
                <a:spcPct val="94000"/>
              </a:lnSpc>
            </a:pPr>
            <a:r>
              <a:rPr lang="ru" sz="600">
                <a:solidFill>
                  <a:srgbClr val="737271"/>
                </a:solidFill>
                <a:latin typeface="Arial"/>
              </a:rPr>
              <a:t>В </a:t>
            </a:r>
            <a:r>
              <a:rPr lang="ru" sz="600">
                <a:solidFill>
                  <a:srgbClr val="4C4A4A"/>
                </a:solidFill>
                <a:latin typeface="Arial"/>
              </a:rPr>
              <a:t>БУДУЩЕЕ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731264" y="201168"/>
            <a:ext cx="2377440" cy="109728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marL="0" marR="0" indent="0"/>
            <a:r>
              <a:rPr lang="ru" sz="600">
                <a:solidFill>
                  <a:srgbClr val="737271"/>
                </a:solidFill>
                <a:latin typeface="Arial"/>
              </a:rPr>
              <a:t>ПРОГРАММА ПО РАЗВИТИЮ ЛИЧНОСТНОГО ПОТЕНЦИАЛА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517136" y="195072"/>
            <a:ext cx="3182112" cy="121920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marL="0" marR="0" indent="0"/>
            <a:r>
              <a:rPr lang="ru" sz="600">
                <a:solidFill>
                  <a:srgbClr val="737271"/>
                </a:solidFill>
                <a:latin typeface="Arial"/>
              </a:rPr>
              <a:t>ППК«Управление созданием личностно-развивающей образовательной среды»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892808" y="674905"/>
            <a:ext cx="5248656" cy="368808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/>
          <a:p>
            <a:pPr marL="0" marR="0" indent="0" algn="ctr"/>
            <a:r>
              <a:rPr lang="ru" sz="2600" dirty="0">
                <a:solidFill>
                  <a:srgbClr val="00642D"/>
                </a:solidFill>
                <a:latin typeface="Verdana"/>
              </a:rPr>
              <a:t>ТЕМА ПЕДАГОГИЧЕСКОГО ПРОЕКТА</a:t>
            </a:r>
          </a:p>
        </p:txBody>
      </p:sp>
      <p:graphicFrame>
        <p:nvGraphicFramePr>
          <p:cNvPr id="9" name="Диаграмма 8"/>
          <p:cNvGraphicFramePr/>
          <p:nvPr/>
        </p:nvGraphicFramePr>
        <p:xfrm>
          <a:off x="557784" y="1728216"/>
          <a:ext cx="4672584" cy="23710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921326" y="1717964"/>
            <a:ext cx="694805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Способы и инструменты развития ЛП (умения выбирать) у педагогов с помощью технологии 4К через проектную деятельность при организации ПОС.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  <a:p>
            <a:r>
              <a:rPr lang="ru" dirty="0">
                <a:solidFill>
                  <a:srgbClr val="00642D"/>
                </a:solidFill>
                <a:latin typeface="Verdana"/>
              </a:rPr>
              <a:t>Направление педагогического </a:t>
            </a:r>
            <a:r>
              <a:rPr lang="ru" dirty="0" smtClean="0">
                <a:solidFill>
                  <a:srgbClr val="00642D"/>
                </a:solidFill>
                <a:latin typeface="Verdana"/>
              </a:rPr>
              <a:t>проекта</a:t>
            </a:r>
          </a:p>
          <a:p>
            <a:endParaRPr lang="ru" dirty="0">
              <a:solidFill>
                <a:srgbClr val="00642D"/>
              </a:solidFill>
              <a:latin typeface="Verdana"/>
            </a:endParaRPr>
          </a:p>
          <a:p>
            <a:pPr algn="ctr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Изменение социального компонента образовательной среды (создание мастерских выбора для педагогов)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  <a:p>
            <a:endParaRPr lang="ru" dirty="0">
              <a:solidFill>
                <a:srgbClr val="00642D"/>
              </a:solidFill>
              <a:latin typeface="Verdana"/>
            </a:endParaRPr>
          </a:p>
          <a:p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183880" y="149352"/>
            <a:ext cx="435864" cy="14935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marL="0" marR="0" indent="0"/>
            <a:r>
              <a:rPr lang="ru" sz="450" b="1">
                <a:solidFill>
                  <a:srgbClr val="898685"/>
                </a:solidFill>
                <a:latin typeface="Arial"/>
              </a:rPr>
              <a:t>московский</a:t>
            </a:r>
          </a:p>
          <a:p>
            <a:pPr marL="0" marR="0" indent="0"/>
            <a:r>
              <a:rPr lang="ru" sz="450" b="1">
                <a:solidFill>
                  <a:srgbClr val="898685"/>
                </a:solidFill>
                <a:latin typeface="Arial"/>
              </a:rPr>
              <a:t>ГОРОДСКОЙ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94360" y="137160"/>
            <a:ext cx="554736" cy="23164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marL="0" marR="0" indent="0"/>
            <a:r>
              <a:rPr lang="ru" sz="600">
                <a:solidFill>
                  <a:srgbClr val="737271"/>
                </a:solidFill>
                <a:latin typeface="Arial"/>
              </a:rPr>
              <a:t>ВКЛАД </a:t>
            </a:r>
            <a:r>
              <a:rPr lang="en-US" sz="600">
                <a:solidFill>
                  <a:srgbClr val="74A084"/>
                </a:solidFill>
                <a:latin typeface="Arial"/>
              </a:rPr>
              <a:t>cupc</a:t>
            </a:r>
          </a:p>
          <a:p>
            <a:pPr marL="0" marR="0" indent="0">
              <a:lnSpc>
                <a:spcPct val="94000"/>
              </a:lnSpc>
            </a:pPr>
            <a:r>
              <a:rPr lang="ru" sz="600">
                <a:solidFill>
                  <a:srgbClr val="737271"/>
                </a:solidFill>
                <a:latin typeface="Arial"/>
              </a:rPr>
              <a:t>В </a:t>
            </a:r>
            <a:r>
              <a:rPr lang="ru" sz="600">
                <a:solidFill>
                  <a:srgbClr val="4C4A4A"/>
                </a:solidFill>
                <a:latin typeface="Arial"/>
              </a:rPr>
              <a:t>БУДУЩЕЕ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731264" y="201168"/>
            <a:ext cx="2377440" cy="109728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marL="0" marR="0" indent="0"/>
            <a:r>
              <a:rPr lang="ru" sz="600">
                <a:solidFill>
                  <a:srgbClr val="737271"/>
                </a:solidFill>
                <a:latin typeface="Arial"/>
              </a:rPr>
              <a:t>ПРОГРАММА ПО РАЗВИТИЮ ЛИЧНОСТНОГО ПОТЕНЦИАЛА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517136" y="195072"/>
            <a:ext cx="3182112" cy="121920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marL="0" marR="0" indent="0"/>
            <a:r>
              <a:rPr lang="ru" sz="600">
                <a:solidFill>
                  <a:srgbClr val="737271"/>
                </a:solidFill>
                <a:latin typeface="Arial"/>
              </a:rPr>
              <a:t>ППК«Управление созданием личностно-развивающей образовательной среды»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466088" y="652272"/>
            <a:ext cx="6248400" cy="320040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/>
          <a:p>
            <a:pPr marL="0" marR="0" indent="0" algn="ctr"/>
            <a:r>
              <a:rPr lang="ru" sz="2600" dirty="0">
                <a:solidFill>
                  <a:srgbClr val="00642D"/>
                </a:solidFill>
                <a:latin typeface="Verdana"/>
              </a:rPr>
              <a:t>КЛЮЧЕВАЯ ПРОБЛЕМА ПРОЕКТА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063748" y="1134291"/>
            <a:ext cx="7032812" cy="1566851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/>
          <a:p>
            <a:pPr marL="268800" indent="-304800" defTabSz="610176">
              <a:tabLst>
                <a:tab pos="610176" algn="l"/>
              </a:tabLst>
            </a:pPr>
            <a:r>
              <a:rPr lang="ru" sz="2000" b="1" dirty="0">
                <a:latin typeface="Times New Roman" pitchFamily="18" charset="0"/>
                <a:cs typeface="Times New Roman" pitchFamily="18" charset="0"/>
              </a:rPr>
              <a:t>Проблема: </a:t>
            </a:r>
          </a:p>
          <a:p>
            <a:pPr marL="268800" indent="-304800" defTabSz="610176">
              <a:tabLst>
                <a:tab pos="610176" algn="l"/>
              </a:tabLst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   50 % педагогов отказываются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использовать технологии проектирования в своей деятельности, что не соответствует реализации модели образовательного процесса  «ребенок активен – взрослый активен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». Нельзя научить ЛП детей, если у педагога умения ЛП отсутствуют, как у образца.</a:t>
            </a:r>
          </a:p>
          <a:p>
            <a:pPr marL="268800" indent="-304800" defTabSz="610176">
              <a:tabLst>
                <a:tab pos="610176" algn="l"/>
              </a:tabLst>
            </a:pP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68800" marR="0" indent="-304800" defTabSz="610176">
              <a:tabLst>
                <a:tab pos="610176" algn="l"/>
              </a:tabLst>
            </a:pPr>
            <a:endParaRPr lang="ru" sz="2000" dirty="0">
              <a:latin typeface="Tahoma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149096" y="3007023"/>
            <a:ext cx="710004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Развитие у педагогов ЛП (умения выбирать) через овладение технологией проектной деятельности.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Целевая группа: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педагоги МБДОУ.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183880" y="149352"/>
            <a:ext cx="435864" cy="14935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marL="0" marR="0" indent="0"/>
            <a:r>
              <a:rPr lang="ru" sz="450" b="1">
                <a:solidFill>
                  <a:srgbClr val="898685"/>
                </a:solidFill>
                <a:latin typeface="Arial"/>
              </a:rPr>
              <a:t>московский</a:t>
            </a:r>
          </a:p>
          <a:p>
            <a:pPr marL="0" marR="0" indent="0"/>
            <a:r>
              <a:rPr lang="ru" sz="450" b="1">
                <a:solidFill>
                  <a:srgbClr val="898685"/>
                </a:solidFill>
                <a:latin typeface="Arial"/>
              </a:rPr>
              <a:t>ГОРОДСКОЙ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94360" y="137160"/>
            <a:ext cx="554736" cy="23164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marL="0" marR="0" indent="0"/>
            <a:r>
              <a:rPr lang="ru" sz="600">
                <a:solidFill>
                  <a:srgbClr val="737271"/>
                </a:solidFill>
                <a:latin typeface="Arial"/>
              </a:rPr>
              <a:t>ВКЛАД </a:t>
            </a:r>
            <a:r>
              <a:rPr lang="en-US" sz="600">
                <a:solidFill>
                  <a:srgbClr val="74A084"/>
                </a:solidFill>
                <a:latin typeface="Arial"/>
              </a:rPr>
              <a:t>cupc</a:t>
            </a:r>
          </a:p>
          <a:p>
            <a:pPr marL="0" marR="0" indent="0">
              <a:lnSpc>
                <a:spcPct val="94000"/>
              </a:lnSpc>
            </a:pPr>
            <a:r>
              <a:rPr lang="ru" sz="600">
                <a:solidFill>
                  <a:srgbClr val="737271"/>
                </a:solidFill>
                <a:latin typeface="Arial"/>
              </a:rPr>
              <a:t>В </a:t>
            </a:r>
            <a:r>
              <a:rPr lang="ru" sz="600">
                <a:solidFill>
                  <a:srgbClr val="4C4A4A"/>
                </a:solidFill>
                <a:latin typeface="Arial"/>
              </a:rPr>
              <a:t>БУДУЩЕЕ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731264" y="201168"/>
            <a:ext cx="2377440" cy="109728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marL="0" marR="0" indent="0"/>
            <a:r>
              <a:rPr lang="ru" sz="600">
                <a:solidFill>
                  <a:srgbClr val="737271"/>
                </a:solidFill>
                <a:latin typeface="Arial"/>
              </a:rPr>
              <a:t>ПРОГРАММА ПО РАЗВИТИЮ ЛИЧНОСТНОГО ПОТЕНЦИАЛА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517136" y="195072"/>
            <a:ext cx="3182112" cy="121920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marL="0" marR="0" indent="0"/>
            <a:r>
              <a:rPr lang="ru" sz="600">
                <a:solidFill>
                  <a:srgbClr val="737271"/>
                </a:solidFill>
                <a:latin typeface="Arial"/>
              </a:rPr>
              <a:t>ППК«Управление созданием личностно-развивающей образовательной среды»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892552" y="811287"/>
            <a:ext cx="3377184" cy="411480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/>
          <a:p>
            <a:pPr marL="0" marR="0" indent="0" algn="ctr">
              <a:spcBef>
                <a:spcPts val="1540"/>
              </a:spcBef>
            </a:pPr>
            <a:r>
              <a:rPr lang="ru" sz="2600" dirty="0">
                <a:solidFill>
                  <a:srgbClr val="00642D"/>
                </a:solidFill>
                <a:latin typeface="Verdana"/>
              </a:rPr>
              <a:t>ОСНОВНАЯ ИДЕЯ ПЕДАГОГИЧЕСКОГО ПРОЕКТА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381327" y="2308698"/>
            <a:ext cx="57821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707231" y="1543050"/>
            <a:ext cx="762238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540"/>
              </a:spcBef>
            </a:pPr>
            <a:r>
              <a:rPr lang="ru" sz="2400" dirty="0" smtClean="0">
                <a:latin typeface="Times New Roman" pitchFamily="18" charset="0"/>
                <a:cs typeface="Times New Roman" pitchFamily="18" charset="0"/>
              </a:rPr>
              <a:t>  В </a:t>
            </a:r>
            <a:r>
              <a:rPr lang="ru" sz="2400" dirty="0">
                <a:latin typeface="Times New Roman" pitchFamily="18" charset="0"/>
                <a:cs typeface="Times New Roman" pitchFamily="18" charset="0"/>
              </a:rPr>
              <a:t>результате реализации проекта педагоги ДОУ качественно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" sz="2400" dirty="0">
                <a:latin typeface="Times New Roman" pitchFamily="18" charset="0"/>
                <a:cs typeface="Times New Roman" pitchFamily="18" charset="0"/>
              </a:rPr>
              <a:t>владеют технологи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ями</a:t>
            </a:r>
            <a:r>
              <a:rPr lang="ru" sz="2400" dirty="0">
                <a:latin typeface="Times New Roman" pitchFamily="18" charset="0"/>
                <a:cs typeface="Times New Roman" pitchFamily="18" charset="0"/>
              </a:rPr>
              <a:t> проектной деятельности и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реализуют модель образовательного процесса  «ребенок активен – взрослый активен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». Сделать педагога носителем образца для ребенка (прокачать ЛП (умение выбирать) педагога)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" sz="24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183880" y="149352"/>
            <a:ext cx="435864" cy="14935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marL="0" marR="0" indent="0"/>
            <a:r>
              <a:rPr lang="ru" sz="450" b="1">
                <a:solidFill>
                  <a:srgbClr val="898685"/>
                </a:solidFill>
                <a:latin typeface="Arial"/>
              </a:rPr>
              <a:t>московский</a:t>
            </a:r>
          </a:p>
          <a:p>
            <a:pPr marL="0" marR="0" indent="0"/>
            <a:r>
              <a:rPr lang="ru" sz="450" b="1">
                <a:solidFill>
                  <a:srgbClr val="898685"/>
                </a:solidFill>
                <a:latin typeface="Arial"/>
              </a:rPr>
              <a:t>ГОРОДСКОЙ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94360" y="137160"/>
            <a:ext cx="554736" cy="23164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marL="0" marR="0" indent="0"/>
            <a:r>
              <a:rPr lang="ru" sz="600">
                <a:solidFill>
                  <a:srgbClr val="737271"/>
                </a:solidFill>
                <a:latin typeface="Arial"/>
              </a:rPr>
              <a:t>ВКЛАД </a:t>
            </a:r>
            <a:r>
              <a:rPr lang="en-US" sz="600">
                <a:solidFill>
                  <a:srgbClr val="74A084"/>
                </a:solidFill>
                <a:latin typeface="Arial"/>
              </a:rPr>
              <a:t>cupc</a:t>
            </a:r>
          </a:p>
          <a:p>
            <a:pPr marL="0" marR="0" indent="0">
              <a:lnSpc>
                <a:spcPct val="94000"/>
              </a:lnSpc>
            </a:pPr>
            <a:r>
              <a:rPr lang="ru" sz="600">
                <a:solidFill>
                  <a:srgbClr val="737271"/>
                </a:solidFill>
                <a:latin typeface="Arial"/>
              </a:rPr>
              <a:t>В </a:t>
            </a:r>
            <a:r>
              <a:rPr lang="ru" sz="600">
                <a:solidFill>
                  <a:srgbClr val="4C4A4A"/>
                </a:solidFill>
                <a:latin typeface="Arial"/>
              </a:rPr>
              <a:t>БУДУЩЕЕ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731264" y="201168"/>
            <a:ext cx="2377440" cy="109728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marL="0" marR="0" indent="0"/>
            <a:r>
              <a:rPr lang="ru" sz="600">
                <a:solidFill>
                  <a:srgbClr val="737271"/>
                </a:solidFill>
                <a:latin typeface="Arial"/>
              </a:rPr>
              <a:t>ПРОГРАММА ПО РАЗВИТИЮ ЛИЧНОСТНОГО ПОТЕНЦИАЛА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517136" y="195072"/>
            <a:ext cx="3182112" cy="121920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marL="0" marR="0" indent="0"/>
            <a:r>
              <a:rPr lang="ru" sz="600">
                <a:solidFill>
                  <a:srgbClr val="737271"/>
                </a:solidFill>
                <a:latin typeface="Arial"/>
              </a:rPr>
              <a:t>ППК«Управление созданием личностно-развивающей образовательной среды»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892552" y="811287"/>
            <a:ext cx="3377184" cy="411480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/>
          <a:p>
            <a:pPr marL="0" marR="0" indent="0" algn="ctr">
              <a:spcBef>
                <a:spcPts val="1540"/>
              </a:spcBef>
            </a:pPr>
            <a:endParaRPr lang="ru" sz="2600" dirty="0">
              <a:solidFill>
                <a:srgbClr val="00642D"/>
              </a:solidFill>
              <a:latin typeface="Verdana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81327" y="2308698"/>
            <a:ext cx="57821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408709" y="810491"/>
            <a:ext cx="8104909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 2-3 тезиса, особенно ярко раскрывающие особенности педагогического проекта.</a:t>
            </a:r>
          </a:p>
          <a:p>
            <a:r>
              <a:rPr lang="ru-RU" dirty="0"/>
              <a:t>Проектная деятельность - это технология, которая не только учит детей самостоятельно мыслить, осуществлять творческий поиск информации, находить и решать проблемы, но и дает возможность заинтересовать детей, сделать процесс обучения личностно значимым.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ru-RU" dirty="0"/>
          </a:p>
          <a:p>
            <a:r>
              <a:rPr lang="ru-RU" dirty="0"/>
              <a:t>Педагог и ребенок выступают как равноправные партнеры, носители </a:t>
            </a:r>
            <a:r>
              <a:rPr lang="ru-RU" dirty="0" err="1"/>
              <a:t>разноуровнего</a:t>
            </a:r>
            <a:r>
              <a:rPr lang="ru-RU" dirty="0"/>
              <a:t>, но одинаково необходимого и значимого для каждого из них опыта.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183880" y="149352"/>
            <a:ext cx="435864" cy="14935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marL="0" marR="0" indent="0"/>
            <a:r>
              <a:rPr lang="ru" sz="450" b="1">
                <a:solidFill>
                  <a:srgbClr val="898685"/>
                </a:solidFill>
                <a:latin typeface="Arial"/>
              </a:rPr>
              <a:t>московский</a:t>
            </a:r>
          </a:p>
          <a:p>
            <a:pPr marL="0" marR="0" indent="0"/>
            <a:r>
              <a:rPr lang="ru" sz="450" b="1">
                <a:solidFill>
                  <a:srgbClr val="898685"/>
                </a:solidFill>
                <a:latin typeface="Arial"/>
              </a:rPr>
              <a:t>ГОРОДСКОЙ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94360" y="137160"/>
            <a:ext cx="554736" cy="23164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marL="0" marR="0" indent="0"/>
            <a:r>
              <a:rPr lang="ru" sz="600">
                <a:solidFill>
                  <a:srgbClr val="737271"/>
                </a:solidFill>
                <a:latin typeface="Arial"/>
              </a:rPr>
              <a:t>ВКЛАД </a:t>
            </a:r>
            <a:r>
              <a:rPr lang="en-US" sz="600">
                <a:solidFill>
                  <a:srgbClr val="74A084"/>
                </a:solidFill>
                <a:latin typeface="Arial"/>
              </a:rPr>
              <a:t>cupc</a:t>
            </a:r>
          </a:p>
          <a:p>
            <a:pPr marL="0" marR="0" indent="0">
              <a:lnSpc>
                <a:spcPct val="94000"/>
              </a:lnSpc>
            </a:pPr>
            <a:r>
              <a:rPr lang="ru" sz="600">
                <a:solidFill>
                  <a:srgbClr val="737271"/>
                </a:solidFill>
                <a:latin typeface="Arial"/>
              </a:rPr>
              <a:t>В </a:t>
            </a:r>
            <a:r>
              <a:rPr lang="ru" sz="600">
                <a:solidFill>
                  <a:srgbClr val="4C4A4A"/>
                </a:solidFill>
                <a:latin typeface="Arial"/>
              </a:rPr>
              <a:t>БУДУЩЕЕ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731264" y="201168"/>
            <a:ext cx="2377440" cy="109728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marL="0" marR="0" indent="0"/>
            <a:r>
              <a:rPr lang="ru" sz="600">
                <a:solidFill>
                  <a:srgbClr val="737271"/>
                </a:solidFill>
                <a:latin typeface="Arial"/>
              </a:rPr>
              <a:t>ПРОГРАММА ПО РАЗВИТИЮ ЛИЧНОСТНОГО ПОТЕНЦИАЛА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517136" y="195072"/>
            <a:ext cx="3182112" cy="121920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marL="0" marR="0" indent="0"/>
            <a:r>
              <a:rPr lang="ru" sz="600">
                <a:solidFill>
                  <a:srgbClr val="737271"/>
                </a:solidFill>
                <a:latin typeface="Arial"/>
              </a:rPr>
              <a:t>ППК«Управление созданием личностно-развивающей образовательной среды»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892552" y="811287"/>
            <a:ext cx="3377184" cy="411480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/>
          <a:p>
            <a:pPr marL="0" marR="0" indent="0" algn="ctr">
              <a:spcBef>
                <a:spcPts val="1540"/>
              </a:spcBef>
            </a:pPr>
            <a:endParaRPr lang="ru" sz="2600" dirty="0">
              <a:solidFill>
                <a:srgbClr val="00642D"/>
              </a:solidFill>
              <a:latin typeface="Verdana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81327" y="2308698"/>
            <a:ext cx="57821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408709" y="810491"/>
            <a:ext cx="8104909" cy="258532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Используемые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технологии/методики/приемы/техники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</a:t>
            </a:r>
            <a:r>
              <a:rPr lang="ru-RU" dirty="0" smtClean="0"/>
              <a:t>технология 4К</a:t>
            </a:r>
            <a:endParaRPr lang="ru-RU" dirty="0"/>
          </a:p>
          <a:p>
            <a:pPr lvl="0">
              <a:buFont typeface="Arial" pitchFamily="34" charset="0"/>
              <a:buChar char="•"/>
            </a:pPr>
            <a:r>
              <a:rPr lang="ru-RU" dirty="0" smtClean="0"/>
              <a:t>создание ПОС для сотрудничества, развития личностных и профессиональных компетенций, что будет способствовать личностному развитию воспитанников делать выбор, достигать цели, быть жизнестойкими 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Внедрение </a:t>
            </a:r>
            <a:r>
              <a:rPr lang="en-US" dirty="0"/>
              <a:t>SKRUM – </a:t>
            </a:r>
            <a:r>
              <a:rPr lang="ru-RU" dirty="0"/>
              <a:t>подхода, как инновационной технологии в проектной деятельности</a:t>
            </a:r>
          </a:p>
          <a:p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884337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183880" y="149352"/>
            <a:ext cx="435864" cy="14935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marL="0" marR="0" indent="0"/>
            <a:r>
              <a:rPr lang="ru" sz="450" b="1">
                <a:solidFill>
                  <a:srgbClr val="898685"/>
                </a:solidFill>
                <a:latin typeface="Arial"/>
              </a:rPr>
              <a:t>московский</a:t>
            </a:r>
          </a:p>
          <a:p>
            <a:pPr marL="0" marR="0" indent="0"/>
            <a:r>
              <a:rPr lang="ru" sz="450" b="1">
                <a:solidFill>
                  <a:srgbClr val="898685"/>
                </a:solidFill>
                <a:latin typeface="Arial"/>
              </a:rPr>
              <a:t>ГОРОДСКОЙ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94360" y="137160"/>
            <a:ext cx="554736" cy="23164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marL="0" marR="0" indent="0"/>
            <a:r>
              <a:rPr lang="ru" sz="600">
                <a:solidFill>
                  <a:srgbClr val="737271"/>
                </a:solidFill>
                <a:latin typeface="Arial"/>
              </a:rPr>
              <a:t>ВКЛАД </a:t>
            </a:r>
            <a:r>
              <a:rPr lang="en-US" sz="600">
                <a:solidFill>
                  <a:srgbClr val="74A084"/>
                </a:solidFill>
                <a:latin typeface="Arial"/>
              </a:rPr>
              <a:t>cupc</a:t>
            </a:r>
          </a:p>
          <a:p>
            <a:pPr marL="0" marR="0" indent="0">
              <a:lnSpc>
                <a:spcPct val="94000"/>
              </a:lnSpc>
            </a:pPr>
            <a:r>
              <a:rPr lang="ru" sz="600">
                <a:solidFill>
                  <a:srgbClr val="737271"/>
                </a:solidFill>
                <a:latin typeface="Arial"/>
              </a:rPr>
              <a:t>В </a:t>
            </a:r>
            <a:r>
              <a:rPr lang="ru" sz="600">
                <a:solidFill>
                  <a:srgbClr val="4C4A4A"/>
                </a:solidFill>
                <a:latin typeface="Arial"/>
              </a:rPr>
              <a:t>БУДУЩЕЕ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731264" y="201168"/>
            <a:ext cx="2377440" cy="109728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marL="0" marR="0" indent="0"/>
            <a:r>
              <a:rPr lang="ru" sz="600">
                <a:solidFill>
                  <a:srgbClr val="737271"/>
                </a:solidFill>
                <a:latin typeface="Arial"/>
              </a:rPr>
              <a:t>ПРОГРАММА ПО РАЗВИТИЮ ЛИЧНОСТНОГО ПОТЕНЦИАЛА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517136" y="195072"/>
            <a:ext cx="3182112" cy="121920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marL="0" marR="0" indent="0"/>
            <a:r>
              <a:rPr lang="ru" sz="600">
                <a:solidFill>
                  <a:srgbClr val="737271"/>
                </a:solidFill>
                <a:latin typeface="Arial"/>
              </a:rPr>
              <a:t>ППК«Управление созданием личностно-развивающей образовательной среды»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892552" y="811287"/>
            <a:ext cx="3377184" cy="411480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/>
          <a:p>
            <a:pPr marL="0" marR="0" indent="0" algn="ctr">
              <a:spcBef>
                <a:spcPts val="1540"/>
              </a:spcBef>
            </a:pPr>
            <a:endParaRPr lang="ru" sz="2600" dirty="0">
              <a:solidFill>
                <a:srgbClr val="00642D"/>
              </a:solidFill>
              <a:latin typeface="Verdana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81327" y="2308698"/>
            <a:ext cx="57821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969817" y="1057139"/>
            <a:ext cx="7363691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Значимые продукты педагогического проекта</a:t>
            </a:r>
          </a:p>
          <a:p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- методические рекомендации; статьи. 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ru-RU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Личный вклад педагога в изменения ОО</a:t>
            </a:r>
          </a:p>
          <a:p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Помощь педагогам ДОУ в устранение профессиональных дефицитов </a:t>
            </a:r>
          </a:p>
          <a:p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Представление результатов педагогического проекта</a:t>
            </a:r>
          </a:p>
          <a:p>
            <a:r>
              <a:rPr lang="ru-RU" dirty="0"/>
              <a:t>Размещение материалов о мероприятиях в рамках реализации проекта на официальном сайте ДОО</a:t>
            </a:r>
          </a:p>
          <a:p>
            <a:r>
              <a:rPr lang="ru-RU" dirty="0"/>
              <a:t>Выступления на городском методическом объединении педагогов</a:t>
            </a:r>
          </a:p>
          <a:p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Сбер">
  <a:themeElements>
    <a:clrScheme name="Тема презентации Вклад в будущее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642D"/>
      </a:accent1>
      <a:accent2>
        <a:srgbClr val="008841"/>
      </a:accent2>
      <a:accent3>
        <a:srgbClr val="F6A429"/>
      </a:accent3>
      <a:accent4>
        <a:srgbClr val="7E388A"/>
      </a:accent4>
      <a:accent5>
        <a:srgbClr val="019E8B"/>
      </a:accent5>
      <a:accent6>
        <a:srgbClr val="00A2DA"/>
      </a:accent6>
      <a:hlink>
        <a:srgbClr val="0000FF"/>
      </a:hlink>
      <a:folHlink>
        <a:srgbClr val="FF00FF"/>
      </a:folHlink>
    </a:clrScheme>
    <a:fontScheme name="Стандартная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Сбер" id="{1F3C1C52-8085-4492-BA00-E9DCBACEB8CE}" vid="{E4AF05EB-3E66-42A9-9225-DD621D604F9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Сбер</Template>
  <TotalTime>723</TotalTime>
  <Words>459</Words>
  <Application>Microsoft Office PowerPoint</Application>
  <PresentationFormat>Произвольный</PresentationFormat>
  <Paragraphs>79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Сбер</vt:lpstr>
      <vt:lpstr>  Концепция педагогического проекта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КОНЦЕПЦИЯ ПРОЕКТА</dc:title>
  <dc:creator>Admin</dc:creator>
  <cp:lastModifiedBy>Настя</cp:lastModifiedBy>
  <cp:revision>77</cp:revision>
  <dcterms:modified xsi:type="dcterms:W3CDTF">2023-06-22T13:00:55Z</dcterms:modified>
</cp:coreProperties>
</file>